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6AB"/>
    <a:srgbClr val="FFE69B"/>
    <a:srgbClr val="91DDC9"/>
    <a:srgbClr val="E8DDFD"/>
    <a:srgbClr val="BAD8F2"/>
    <a:srgbClr val="B986F2"/>
    <a:srgbClr val="17A0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85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9B11FB09-EAB0-6F2E-8098-93BE705BC4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9E54AE1C-90BC-293E-9E85-B1DA2E6282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B938E293-A0E1-6BE4-EB56-F8CDDCC76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420A-B582-47B9-81FC-F67AC0486E29}" type="datetimeFigureOut">
              <a:rPr lang="th-TH" smtClean="0"/>
              <a:t>16/08/65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EA11059F-09D5-5BDA-09BD-F19075D37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ABAE1BD9-2262-BF69-3094-B43CA0DCC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AFAB-2D22-4EA1-A6D3-6EF663B4B7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25859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3BF7FE7B-7193-7B8E-BC8F-89318D15E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DD36FEA8-C0C1-C040-660C-D18B1C193B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460E0432-680F-94A1-B7FC-D2F871D7E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420A-B582-47B9-81FC-F67AC0486E29}" type="datetimeFigureOut">
              <a:rPr lang="th-TH" smtClean="0"/>
              <a:t>16/08/65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52EC365F-0FAA-B397-BE03-6DE92751F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B53A8B9D-5E5C-77D0-0923-25527B5CA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AFAB-2D22-4EA1-A6D3-6EF663B4B7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0552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>
            <a:extLst>
              <a:ext uri="{FF2B5EF4-FFF2-40B4-BE49-F238E27FC236}">
                <a16:creationId xmlns:a16="http://schemas.microsoft.com/office/drawing/2014/main" id="{25CB2AE4-0216-A4B5-DA60-0E3E050404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6C8FF2A0-3087-C4B5-29AB-488948F911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3FDAE08A-B448-FE6C-2411-BC9C04E25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420A-B582-47B9-81FC-F67AC0486E29}" type="datetimeFigureOut">
              <a:rPr lang="th-TH" smtClean="0"/>
              <a:t>16/08/65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DD6C8A4E-7305-EDA2-80AA-FAE32FED3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D0E7FB40-9BE9-E1ED-E936-25D43F706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AFAB-2D22-4EA1-A6D3-6EF663B4B7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9971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C5D20A4E-E578-D727-8172-AC4CA4AA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7ECB5BDF-16A8-4C8F-08CE-CF9F7F6FB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A6573721-D561-A31D-89F9-A5E7CD1F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420A-B582-47B9-81FC-F67AC0486E29}" type="datetimeFigureOut">
              <a:rPr lang="th-TH" smtClean="0"/>
              <a:t>16/08/65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62441D96-3D24-DAE0-82A5-60F45CE88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5B6AFA43-EB96-7B86-6A2B-ECC2E54C5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AFAB-2D22-4EA1-A6D3-6EF663B4B7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7727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EFEB4B14-BE81-569C-1FC9-717762170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A7E138DA-40FD-5621-3E54-680FC859B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F609860C-8761-C636-1E20-1BD357FE6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420A-B582-47B9-81FC-F67AC0486E29}" type="datetimeFigureOut">
              <a:rPr lang="th-TH" smtClean="0"/>
              <a:t>16/08/65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2B7D0BDB-5474-1985-6480-773FA641E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C9075AFE-ABBF-D5F7-2F70-04DBD9627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AFAB-2D22-4EA1-A6D3-6EF663B4B7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96774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91682941-1930-227F-05F1-681AC645C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3BFDB2B1-5AC5-B3C4-5B9E-FE31C0887C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26E9B671-BDDE-33B2-2AD3-1E8EB8B478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EE799EA2-5BED-C3B9-8B81-E8F6174DB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420A-B582-47B9-81FC-F67AC0486E29}" type="datetimeFigureOut">
              <a:rPr lang="th-TH" smtClean="0"/>
              <a:t>16/08/65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BD82E113-09DD-5A9D-DA32-6246977B2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E89946E8-8502-083F-5026-DDC2C8E2E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AFAB-2D22-4EA1-A6D3-6EF663B4B7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250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B6A6CDC2-0AD9-B74F-C4FA-C26BE8798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CB23470C-58EB-0107-3534-A0F12BBC71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7F819354-1600-2290-1D2F-551D56557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>
            <a:extLst>
              <a:ext uri="{FF2B5EF4-FFF2-40B4-BE49-F238E27FC236}">
                <a16:creationId xmlns:a16="http://schemas.microsoft.com/office/drawing/2014/main" id="{D1039436-EC00-D0C4-9430-0BB1D0D781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>
            <a:extLst>
              <a:ext uri="{FF2B5EF4-FFF2-40B4-BE49-F238E27FC236}">
                <a16:creationId xmlns:a16="http://schemas.microsoft.com/office/drawing/2014/main" id="{AC2F3EF7-0C59-7B4B-FE98-9E1BC2344E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>
            <a:extLst>
              <a:ext uri="{FF2B5EF4-FFF2-40B4-BE49-F238E27FC236}">
                <a16:creationId xmlns:a16="http://schemas.microsoft.com/office/drawing/2014/main" id="{BAE61768-6F08-8E13-3787-05805A32D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420A-B582-47B9-81FC-F67AC0486E29}" type="datetimeFigureOut">
              <a:rPr lang="th-TH" smtClean="0"/>
              <a:t>16/08/65</a:t>
            </a:fld>
            <a:endParaRPr lang="th-TH"/>
          </a:p>
        </p:txBody>
      </p:sp>
      <p:sp>
        <p:nvSpPr>
          <p:cNvPr id="8" name="ตัวแทนท้ายกระดาษ 7">
            <a:extLst>
              <a:ext uri="{FF2B5EF4-FFF2-40B4-BE49-F238E27FC236}">
                <a16:creationId xmlns:a16="http://schemas.microsoft.com/office/drawing/2014/main" id="{AD4D0594-2040-49C3-9EF8-EC07A22CB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>
            <a:extLst>
              <a:ext uri="{FF2B5EF4-FFF2-40B4-BE49-F238E27FC236}">
                <a16:creationId xmlns:a16="http://schemas.microsoft.com/office/drawing/2014/main" id="{A8C20C88-1B16-D6FC-39FC-626D470D9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AFAB-2D22-4EA1-A6D3-6EF663B4B7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13133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005B7FDE-A80C-8421-5184-D8E8FECA9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วันที่ 2">
            <a:extLst>
              <a:ext uri="{FF2B5EF4-FFF2-40B4-BE49-F238E27FC236}">
                <a16:creationId xmlns:a16="http://schemas.microsoft.com/office/drawing/2014/main" id="{98562494-5873-F56A-BF26-04D6AB195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420A-B582-47B9-81FC-F67AC0486E29}" type="datetimeFigureOut">
              <a:rPr lang="th-TH" smtClean="0"/>
              <a:t>16/08/65</a:t>
            </a:fld>
            <a:endParaRPr lang="th-TH"/>
          </a:p>
        </p:txBody>
      </p:sp>
      <p:sp>
        <p:nvSpPr>
          <p:cNvPr id="4" name="ตัวแทนท้ายกระดาษ 3">
            <a:extLst>
              <a:ext uri="{FF2B5EF4-FFF2-40B4-BE49-F238E27FC236}">
                <a16:creationId xmlns:a16="http://schemas.microsoft.com/office/drawing/2014/main" id="{4E4ED257-291E-88F3-8FBE-1BA847A3B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>
            <a:extLst>
              <a:ext uri="{FF2B5EF4-FFF2-40B4-BE49-F238E27FC236}">
                <a16:creationId xmlns:a16="http://schemas.microsoft.com/office/drawing/2014/main" id="{BCF5909D-7076-DBBD-03CA-6FBF2D1F0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AFAB-2D22-4EA1-A6D3-6EF663B4B7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5249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>
            <a:extLst>
              <a:ext uri="{FF2B5EF4-FFF2-40B4-BE49-F238E27FC236}">
                <a16:creationId xmlns:a16="http://schemas.microsoft.com/office/drawing/2014/main" id="{1275941E-4194-5EE7-D10E-3B45C3B07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420A-B582-47B9-81FC-F67AC0486E29}" type="datetimeFigureOut">
              <a:rPr lang="th-TH" smtClean="0"/>
              <a:t>16/08/65</a:t>
            </a:fld>
            <a:endParaRPr lang="th-TH"/>
          </a:p>
        </p:txBody>
      </p:sp>
      <p:sp>
        <p:nvSpPr>
          <p:cNvPr id="3" name="ตัวแทนท้ายกระดาษ 2">
            <a:extLst>
              <a:ext uri="{FF2B5EF4-FFF2-40B4-BE49-F238E27FC236}">
                <a16:creationId xmlns:a16="http://schemas.microsoft.com/office/drawing/2014/main" id="{507D610E-AC7F-E739-DE7B-0C8D85842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3CE2ECA1-20DA-85AF-B9A3-1846A41D7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AFAB-2D22-4EA1-A6D3-6EF663B4B7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6955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32660C23-78E5-41ED-29AF-6F60FFD39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C9CBC4CB-4F35-3AEB-6D03-71AC2D21B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FEE2EE32-7B1C-E060-1A24-D830F54A38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BB261C94-3FCE-37CA-75C3-3B999ADE8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420A-B582-47B9-81FC-F67AC0486E29}" type="datetimeFigureOut">
              <a:rPr lang="th-TH" smtClean="0"/>
              <a:t>16/08/65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EFAC14F4-120C-6ABF-CBBC-0DB314BFE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A325AF7F-0A73-E2D3-C5F7-733854242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AFAB-2D22-4EA1-A6D3-6EF663B4B7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55630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3213848F-7E80-9914-9717-06E4A44AC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รูปภาพ 2">
            <a:extLst>
              <a:ext uri="{FF2B5EF4-FFF2-40B4-BE49-F238E27FC236}">
                <a16:creationId xmlns:a16="http://schemas.microsoft.com/office/drawing/2014/main" id="{84E31460-229E-7ED5-028C-548AC38127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98D5AE56-204B-F0A1-61C3-2EED41822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8762CE2E-CEF7-9127-C882-03D127ECC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420A-B582-47B9-81FC-F67AC0486E29}" type="datetimeFigureOut">
              <a:rPr lang="th-TH" smtClean="0"/>
              <a:t>16/08/65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61D0F4E0-F567-8E91-9AE4-0B43EFC1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407C63CD-807A-3868-951C-12561B11A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AFAB-2D22-4EA1-A6D3-6EF663B4B7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7036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>
            <a:extLst>
              <a:ext uri="{FF2B5EF4-FFF2-40B4-BE49-F238E27FC236}">
                <a16:creationId xmlns:a16="http://schemas.microsoft.com/office/drawing/2014/main" id="{D84D2F08-7B01-45E8-D9ED-5CBF69372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3119E00C-0155-7A74-1DA8-151BA8DF1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5CE76309-EBA9-09CD-31EA-32A65C21E7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D420A-B582-47B9-81FC-F67AC0486E29}" type="datetimeFigureOut">
              <a:rPr lang="th-TH" smtClean="0"/>
              <a:t>16/08/65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ED7A54C8-B60B-E814-F61F-E116C3DC1E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8AA2B82C-7691-87D2-C88C-E25AB4C0D6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1AFAB-2D22-4EA1-A6D3-6EF663B4B7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35786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สี่เหลี่ยมผืนผ้า 49">
            <a:extLst>
              <a:ext uri="{FF2B5EF4-FFF2-40B4-BE49-F238E27FC236}">
                <a16:creationId xmlns:a16="http://schemas.microsoft.com/office/drawing/2014/main" id="{7CEF6288-CB03-75EE-2B03-038A5900D11C}"/>
              </a:ext>
            </a:extLst>
          </p:cNvPr>
          <p:cNvSpPr/>
          <p:nvPr/>
        </p:nvSpPr>
        <p:spPr>
          <a:xfrm>
            <a:off x="10011952" y="1783192"/>
            <a:ext cx="2079963" cy="3798458"/>
          </a:xfrm>
          <a:prstGeom prst="rect">
            <a:avLst/>
          </a:prstGeom>
          <a:solidFill>
            <a:srgbClr val="F8C6AB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9" name="สี่เหลี่ยมผืนผ้า 48">
            <a:extLst>
              <a:ext uri="{FF2B5EF4-FFF2-40B4-BE49-F238E27FC236}">
                <a16:creationId xmlns:a16="http://schemas.microsoft.com/office/drawing/2014/main" id="{3DCD3D57-DF85-2E45-7C77-FB6C3F2484E5}"/>
              </a:ext>
            </a:extLst>
          </p:cNvPr>
          <p:cNvSpPr/>
          <p:nvPr/>
        </p:nvSpPr>
        <p:spPr>
          <a:xfrm>
            <a:off x="6723724" y="4210509"/>
            <a:ext cx="1463862" cy="369332"/>
          </a:xfrm>
          <a:prstGeom prst="rect">
            <a:avLst/>
          </a:prstGeom>
          <a:solidFill>
            <a:srgbClr val="FFE69B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8" name="สี่เหลี่ยมผืนผ้า 47">
            <a:extLst>
              <a:ext uri="{FF2B5EF4-FFF2-40B4-BE49-F238E27FC236}">
                <a16:creationId xmlns:a16="http://schemas.microsoft.com/office/drawing/2014/main" id="{D555794D-4AEC-0E25-C5AA-1DFB4AEFAA63}"/>
              </a:ext>
            </a:extLst>
          </p:cNvPr>
          <p:cNvSpPr/>
          <p:nvPr/>
        </p:nvSpPr>
        <p:spPr>
          <a:xfrm>
            <a:off x="6723724" y="4638418"/>
            <a:ext cx="1463862" cy="369332"/>
          </a:xfrm>
          <a:prstGeom prst="rect">
            <a:avLst/>
          </a:prstGeom>
          <a:solidFill>
            <a:srgbClr val="FFE69B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สี่เหลี่ยมผืนผ้า 45">
            <a:extLst>
              <a:ext uri="{FF2B5EF4-FFF2-40B4-BE49-F238E27FC236}">
                <a16:creationId xmlns:a16="http://schemas.microsoft.com/office/drawing/2014/main" id="{38EA32D0-3869-997E-E8C5-FFB5FC09E976}"/>
              </a:ext>
            </a:extLst>
          </p:cNvPr>
          <p:cNvSpPr/>
          <p:nvPr/>
        </p:nvSpPr>
        <p:spPr>
          <a:xfrm>
            <a:off x="8342081" y="3159302"/>
            <a:ext cx="1470258" cy="2277172"/>
          </a:xfrm>
          <a:prstGeom prst="rect">
            <a:avLst/>
          </a:prstGeom>
          <a:solidFill>
            <a:srgbClr val="FFE69B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สี่เหลี่ยมผืนผ้า 44">
            <a:extLst>
              <a:ext uri="{FF2B5EF4-FFF2-40B4-BE49-F238E27FC236}">
                <a16:creationId xmlns:a16="http://schemas.microsoft.com/office/drawing/2014/main" id="{E177F964-3F0C-5A14-0F4D-96CB950725D7}"/>
              </a:ext>
            </a:extLst>
          </p:cNvPr>
          <p:cNvSpPr/>
          <p:nvPr/>
        </p:nvSpPr>
        <p:spPr>
          <a:xfrm>
            <a:off x="8342081" y="1783533"/>
            <a:ext cx="1470258" cy="1251558"/>
          </a:xfrm>
          <a:prstGeom prst="rect">
            <a:avLst/>
          </a:prstGeom>
          <a:solidFill>
            <a:srgbClr val="FFE69B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สี่เหลี่ยมผืนผ้า 43">
            <a:extLst>
              <a:ext uri="{FF2B5EF4-FFF2-40B4-BE49-F238E27FC236}">
                <a16:creationId xmlns:a16="http://schemas.microsoft.com/office/drawing/2014/main" id="{4B7080A2-7D45-2A71-C2D7-BCC99808C88F}"/>
              </a:ext>
            </a:extLst>
          </p:cNvPr>
          <p:cNvSpPr/>
          <p:nvPr/>
        </p:nvSpPr>
        <p:spPr>
          <a:xfrm>
            <a:off x="6717329" y="1783533"/>
            <a:ext cx="1470258" cy="2382982"/>
          </a:xfrm>
          <a:prstGeom prst="rect">
            <a:avLst/>
          </a:prstGeom>
          <a:solidFill>
            <a:srgbClr val="FFE69B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" name="สี่เหลี่ยมผืนผ้า 42">
            <a:extLst>
              <a:ext uri="{FF2B5EF4-FFF2-40B4-BE49-F238E27FC236}">
                <a16:creationId xmlns:a16="http://schemas.microsoft.com/office/drawing/2014/main" id="{796A928A-BCA7-EFDF-7DCE-DA4CA6630AEB}"/>
              </a:ext>
            </a:extLst>
          </p:cNvPr>
          <p:cNvSpPr/>
          <p:nvPr/>
        </p:nvSpPr>
        <p:spPr>
          <a:xfrm>
            <a:off x="6723725" y="5067142"/>
            <a:ext cx="1463862" cy="369332"/>
          </a:xfrm>
          <a:prstGeom prst="rect">
            <a:avLst/>
          </a:prstGeom>
          <a:solidFill>
            <a:srgbClr val="FFE69B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2" name="สี่เหลี่ยมผืนผ้า 41">
            <a:extLst>
              <a:ext uri="{FF2B5EF4-FFF2-40B4-BE49-F238E27FC236}">
                <a16:creationId xmlns:a16="http://schemas.microsoft.com/office/drawing/2014/main" id="{681BDEDE-D3C2-E7F4-6A04-1EB9E14348A1}"/>
              </a:ext>
            </a:extLst>
          </p:cNvPr>
          <p:cNvSpPr/>
          <p:nvPr/>
        </p:nvSpPr>
        <p:spPr>
          <a:xfrm>
            <a:off x="4575137" y="1783533"/>
            <a:ext cx="1917809" cy="2382982"/>
          </a:xfrm>
          <a:prstGeom prst="rect">
            <a:avLst/>
          </a:prstGeom>
          <a:solidFill>
            <a:srgbClr val="91DDC9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9" name="สี่เหลี่ยมผืนผ้า 38">
            <a:extLst>
              <a:ext uri="{FF2B5EF4-FFF2-40B4-BE49-F238E27FC236}">
                <a16:creationId xmlns:a16="http://schemas.microsoft.com/office/drawing/2014/main" id="{B9C5AD1C-9A9C-FB19-DF1C-222F504D4FE7}"/>
              </a:ext>
            </a:extLst>
          </p:cNvPr>
          <p:cNvSpPr/>
          <p:nvPr/>
        </p:nvSpPr>
        <p:spPr>
          <a:xfrm>
            <a:off x="2369632" y="1783533"/>
            <a:ext cx="2011168" cy="1007399"/>
          </a:xfrm>
          <a:prstGeom prst="rect">
            <a:avLst/>
          </a:prstGeom>
          <a:solidFill>
            <a:srgbClr val="E8DDFD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8" name="สี่เหลี่ยมผืนผ้า 37">
            <a:extLst>
              <a:ext uri="{FF2B5EF4-FFF2-40B4-BE49-F238E27FC236}">
                <a16:creationId xmlns:a16="http://schemas.microsoft.com/office/drawing/2014/main" id="{BF72C5D7-1FD0-2667-71A5-6701726F5695}"/>
              </a:ext>
            </a:extLst>
          </p:cNvPr>
          <p:cNvSpPr/>
          <p:nvPr/>
        </p:nvSpPr>
        <p:spPr>
          <a:xfrm>
            <a:off x="146944" y="4236145"/>
            <a:ext cx="1917809" cy="1200329"/>
          </a:xfrm>
          <a:prstGeom prst="rect">
            <a:avLst/>
          </a:prstGeom>
          <a:solidFill>
            <a:srgbClr val="BAD8F2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7" name="สี่เหลี่ยมผืนผ้า 36">
            <a:extLst>
              <a:ext uri="{FF2B5EF4-FFF2-40B4-BE49-F238E27FC236}">
                <a16:creationId xmlns:a16="http://schemas.microsoft.com/office/drawing/2014/main" id="{2C9987D5-27E2-BE02-C9D6-644C6EBAA668}"/>
              </a:ext>
            </a:extLst>
          </p:cNvPr>
          <p:cNvSpPr/>
          <p:nvPr/>
        </p:nvSpPr>
        <p:spPr>
          <a:xfrm>
            <a:off x="150920" y="3722525"/>
            <a:ext cx="1917809" cy="369332"/>
          </a:xfrm>
          <a:prstGeom prst="rect">
            <a:avLst/>
          </a:prstGeom>
          <a:solidFill>
            <a:srgbClr val="BAD8F2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3" name="สี่เหลี่ยมผืนผ้า 32">
            <a:extLst>
              <a:ext uri="{FF2B5EF4-FFF2-40B4-BE49-F238E27FC236}">
                <a16:creationId xmlns:a16="http://schemas.microsoft.com/office/drawing/2014/main" id="{5B81AA1B-25CF-8CDE-1CB6-02E496AD1B47}"/>
              </a:ext>
            </a:extLst>
          </p:cNvPr>
          <p:cNvSpPr/>
          <p:nvPr/>
        </p:nvSpPr>
        <p:spPr>
          <a:xfrm>
            <a:off x="141393" y="1783533"/>
            <a:ext cx="1917809" cy="1783532"/>
          </a:xfrm>
          <a:prstGeom prst="rect">
            <a:avLst/>
          </a:prstGeom>
          <a:solidFill>
            <a:srgbClr val="BAD8F2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ลูกศร: รูปห้าเหลี่ยม 3">
            <a:extLst>
              <a:ext uri="{FF2B5EF4-FFF2-40B4-BE49-F238E27FC236}">
                <a16:creationId xmlns:a16="http://schemas.microsoft.com/office/drawing/2014/main" id="{891F3084-9B17-9DD1-4911-A39EEF7AF22C}"/>
              </a:ext>
            </a:extLst>
          </p:cNvPr>
          <p:cNvSpPr/>
          <p:nvPr/>
        </p:nvSpPr>
        <p:spPr>
          <a:xfrm>
            <a:off x="150920" y="1060824"/>
            <a:ext cx="2024579" cy="497197"/>
          </a:xfrm>
          <a:prstGeom prst="homePlate">
            <a:avLst/>
          </a:prstGeom>
          <a:solidFill>
            <a:srgbClr val="BAD8F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ลูกศร: รูปห้าเหลี่ยม 4">
            <a:extLst>
              <a:ext uri="{FF2B5EF4-FFF2-40B4-BE49-F238E27FC236}">
                <a16:creationId xmlns:a16="http://schemas.microsoft.com/office/drawing/2014/main" id="{E6A719C3-0108-1EE5-34F1-0D248D90D641}"/>
              </a:ext>
            </a:extLst>
          </p:cNvPr>
          <p:cNvSpPr/>
          <p:nvPr/>
        </p:nvSpPr>
        <p:spPr>
          <a:xfrm>
            <a:off x="10016705" y="1059722"/>
            <a:ext cx="2138991" cy="497197"/>
          </a:xfrm>
          <a:prstGeom prst="homePlate">
            <a:avLst/>
          </a:prstGeom>
          <a:solidFill>
            <a:srgbClr val="F8C6AB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ลูกศร: รูปห้าเหลี่ยม 5">
            <a:extLst>
              <a:ext uri="{FF2B5EF4-FFF2-40B4-BE49-F238E27FC236}">
                <a16:creationId xmlns:a16="http://schemas.microsoft.com/office/drawing/2014/main" id="{A9C7F0E0-E29F-5AD5-F9EE-E5EE534502B0}"/>
              </a:ext>
            </a:extLst>
          </p:cNvPr>
          <p:cNvSpPr/>
          <p:nvPr/>
        </p:nvSpPr>
        <p:spPr>
          <a:xfrm>
            <a:off x="2308510" y="1079772"/>
            <a:ext cx="2139607" cy="497197"/>
          </a:xfrm>
          <a:prstGeom prst="homePlate">
            <a:avLst/>
          </a:prstGeom>
          <a:solidFill>
            <a:srgbClr val="E8DDFD"/>
          </a:solidFill>
          <a:ln>
            <a:solidFill>
              <a:srgbClr val="B98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ลูกศร: รูปห้าเหลี่ยม 6">
            <a:extLst>
              <a:ext uri="{FF2B5EF4-FFF2-40B4-BE49-F238E27FC236}">
                <a16:creationId xmlns:a16="http://schemas.microsoft.com/office/drawing/2014/main" id="{9237ED50-E315-8763-3657-3A5B7D590E55}"/>
              </a:ext>
            </a:extLst>
          </p:cNvPr>
          <p:cNvSpPr/>
          <p:nvPr/>
        </p:nvSpPr>
        <p:spPr>
          <a:xfrm>
            <a:off x="6715158" y="1059722"/>
            <a:ext cx="3168332" cy="497197"/>
          </a:xfrm>
          <a:prstGeom prst="homePlate">
            <a:avLst/>
          </a:prstGeom>
          <a:solidFill>
            <a:srgbClr val="FFE69B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ลูกศร: รูปห้าเหลี่ยม 7">
            <a:extLst>
              <a:ext uri="{FF2B5EF4-FFF2-40B4-BE49-F238E27FC236}">
                <a16:creationId xmlns:a16="http://schemas.microsoft.com/office/drawing/2014/main" id="{C91BD2D2-CB2D-C500-36FF-88815E74C1D3}"/>
              </a:ext>
            </a:extLst>
          </p:cNvPr>
          <p:cNvSpPr/>
          <p:nvPr/>
        </p:nvSpPr>
        <p:spPr>
          <a:xfrm>
            <a:off x="4576741" y="1059722"/>
            <a:ext cx="2009793" cy="497197"/>
          </a:xfrm>
          <a:prstGeom prst="homePlate">
            <a:avLst/>
          </a:prstGeom>
          <a:solidFill>
            <a:srgbClr val="91DDC9"/>
          </a:solidFill>
          <a:ln>
            <a:solidFill>
              <a:srgbClr val="17A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กล่องข้อความ 8">
            <a:extLst>
              <a:ext uri="{FF2B5EF4-FFF2-40B4-BE49-F238E27FC236}">
                <a16:creationId xmlns:a16="http://schemas.microsoft.com/office/drawing/2014/main" id="{95E83573-E67B-3813-CE2F-E52530DD7F46}"/>
              </a:ext>
            </a:extLst>
          </p:cNvPr>
          <p:cNvSpPr txBox="1"/>
          <p:nvPr/>
        </p:nvSpPr>
        <p:spPr>
          <a:xfrm>
            <a:off x="182473" y="1835863"/>
            <a:ext cx="18549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Input 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 ปัจจัยนำเข้า </a:t>
            </a:r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endParaRPr lang="th-TH" sz="1600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ปัจจัยนำเข้าซึ่งเป็นปัจจัยที่ 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ขับเคลื่อนให้งานวิจัยดำเนินการ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สำเร็จและสร้างผลกระทบต่อ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สังคม ส่วนใหญ่ประกอบด้วย</a:t>
            </a:r>
          </a:p>
        </p:txBody>
      </p:sp>
      <p:sp>
        <p:nvSpPr>
          <p:cNvPr id="10" name="กล่องข้อความ 9">
            <a:extLst>
              <a:ext uri="{FF2B5EF4-FFF2-40B4-BE49-F238E27FC236}">
                <a16:creationId xmlns:a16="http://schemas.microsoft.com/office/drawing/2014/main" id="{19E82904-BE12-A3DB-AED1-5978357C21DB}"/>
              </a:ext>
            </a:extLst>
          </p:cNvPr>
          <p:cNvSpPr txBox="1"/>
          <p:nvPr/>
        </p:nvSpPr>
        <p:spPr>
          <a:xfrm>
            <a:off x="409297" y="3247245"/>
            <a:ext cx="1401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งบประมาณการวิจัย</a:t>
            </a:r>
          </a:p>
        </p:txBody>
      </p:sp>
      <p:sp>
        <p:nvSpPr>
          <p:cNvPr id="11" name="กล่องข้อความ 10">
            <a:extLst>
              <a:ext uri="{FF2B5EF4-FFF2-40B4-BE49-F238E27FC236}">
                <a16:creationId xmlns:a16="http://schemas.microsoft.com/office/drawing/2014/main" id="{BDFEED19-C375-55BF-EF65-F16EBEBDDA8A}"/>
              </a:ext>
            </a:extLst>
          </p:cNvPr>
          <p:cNvSpPr txBox="1"/>
          <p:nvPr/>
        </p:nvSpPr>
        <p:spPr>
          <a:xfrm>
            <a:off x="505523" y="3750721"/>
            <a:ext cx="13019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บุคลากร </a:t>
            </a:r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นักวิจัย</a:t>
            </a:r>
          </a:p>
        </p:txBody>
      </p:sp>
      <p:sp>
        <p:nvSpPr>
          <p:cNvPr id="12" name="กล่องข้อความ 11">
            <a:extLst>
              <a:ext uri="{FF2B5EF4-FFF2-40B4-BE49-F238E27FC236}">
                <a16:creationId xmlns:a16="http://schemas.microsoft.com/office/drawing/2014/main" id="{C603EC18-1F29-2487-44FB-851CC65E16DB}"/>
              </a:ext>
            </a:extLst>
          </p:cNvPr>
          <p:cNvSpPr txBox="1"/>
          <p:nvPr/>
        </p:nvSpPr>
        <p:spPr>
          <a:xfrm>
            <a:off x="262238" y="4264341"/>
            <a:ext cx="17988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องค์ความรู้เดิม หรือผล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การศึกษา (</a:t>
            </a:r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Output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จาก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โครงการวิจัยก่อนหน้านี้ 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ที่ใช้ต่อยอดในการวิจัย (หากมี)</a:t>
            </a:r>
          </a:p>
        </p:txBody>
      </p:sp>
      <p:sp>
        <p:nvSpPr>
          <p:cNvPr id="13" name="กล่องข้อความ 12">
            <a:extLst>
              <a:ext uri="{FF2B5EF4-FFF2-40B4-BE49-F238E27FC236}">
                <a16:creationId xmlns:a16="http://schemas.microsoft.com/office/drawing/2014/main" id="{706DDB37-25AF-AD44-7CC8-60763A6D581A}"/>
              </a:ext>
            </a:extLst>
          </p:cNvPr>
          <p:cNvSpPr txBox="1"/>
          <p:nvPr/>
        </p:nvSpPr>
        <p:spPr>
          <a:xfrm>
            <a:off x="2469359" y="1867602"/>
            <a:ext cx="18117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Process 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 วิธีดำเนินการ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ในระบบกระบวนการวิจัย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รวมถึงเครื่องมือที่ใช้ในการวิจัย</a:t>
            </a:r>
          </a:p>
        </p:txBody>
      </p:sp>
      <p:sp>
        <p:nvSpPr>
          <p:cNvPr id="14" name="กล่องข้อความ 13">
            <a:extLst>
              <a:ext uri="{FF2B5EF4-FFF2-40B4-BE49-F238E27FC236}">
                <a16:creationId xmlns:a16="http://schemas.microsoft.com/office/drawing/2014/main" id="{8E4BA87C-2C23-DC56-704F-06539C76A693}"/>
              </a:ext>
            </a:extLst>
          </p:cNvPr>
          <p:cNvSpPr txBox="1"/>
          <p:nvPr/>
        </p:nvSpPr>
        <p:spPr>
          <a:xfrm>
            <a:off x="10016705" y="1783533"/>
            <a:ext cx="213712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ผลกระทบ (</a:t>
            </a:r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Impact) 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คือ การ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เปลี่ยนแปลงจากผลลัพธ์ในวงกว้าง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โดยทั่วไปสามารถกำหนดผลกระทบ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ออกเป็น 3 ประเภทได้แก่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(1) ผลกระทบทางเศรษฐกิจ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(2) ผลกระทบทางสังคม และ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(3) ผลกระทบทางสิ่งแวดล้อม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ซึ่งขึ้นอยู่กับลักษณะของงานวิจัย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สามารถก่อให้เกิดผลกระทบเพียง 1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 2 ประเภท ไม่จำเป็นต้องเกิดผล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กระทบครบทั้ง 3 ประเภท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พิจารณาได้ทั้งผลกระทบทางตรง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และทางอม ที่เป็นเชิงบวกและเชิง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ลบ</a:t>
            </a:r>
          </a:p>
        </p:txBody>
      </p:sp>
      <p:sp>
        <p:nvSpPr>
          <p:cNvPr id="15" name="กล่องข้อความ 14">
            <a:extLst>
              <a:ext uri="{FF2B5EF4-FFF2-40B4-BE49-F238E27FC236}">
                <a16:creationId xmlns:a16="http://schemas.microsoft.com/office/drawing/2014/main" id="{8AF780E3-74F9-CDBE-3DA6-4E6FA92E4FEF}"/>
              </a:ext>
            </a:extLst>
          </p:cNvPr>
          <p:cNvSpPr txBox="1"/>
          <p:nvPr/>
        </p:nvSpPr>
        <p:spPr>
          <a:xfrm>
            <a:off x="8305374" y="1801284"/>
            <a:ext cx="15472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การพิจารณาระดับความ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เปลี่ยนแปลง (</a:t>
            </a:r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Change)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สามารถพิจารณาการใช้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ประโยชน์จากผลผลิตแยก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ตาม </a:t>
            </a:r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user 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แต่ละประเภท</a:t>
            </a:r>
          </a:p>
        </p:txBody>
      </p:sp>
      <p:sp>
        <p:nvSpPr>
          <p:cNvPr id="16" name="กล่องข้อความ 15">
            <a:extLst>
              <a:ext uri="{FF2B5EF4-FFF2-40B4-BE49-F238E27FC236}">
                <a16:creationId xmlns:a16="http://schemas.microsoft.com/office/drawing/2014/main" id="{AB8DD77B-495C-9596-5941-7B6951C5B269}"/>
              </a:ext>
            </a:extLst>
          </p:cNvPr>
          <p:cNvSpPr txBox="1"/>
          <p:nvPr/>
        </p:nvSpPr>
        <p:spPr>
          <a:xfrm>
            <a:off x="8286138" y="3279456"/>
            <a:ext cx="156645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เมื่อผู้ใช้ประโยชน์จาก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งานวิจัยนำงานวิจัยโปใช้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ประโยชน์อย่างกว้างขวาง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ในเชิงพาณิชย์ สามารถ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สร้างรายได้สุทธิเพิ่มขึ้นจน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ทำให้เกิดการเปลี่ยนแปลง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ในระดับรายได้สุทธิ และ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คุณภาพชีวิตที่ดีขึ้น</a:t>
            </a:r>
          </a:p>
        </p:txBody>
      </p:sp>
      <p:sp>
        <p:nvSpPr>
          <p:cNvPr id="17" name="กล่องข้อความ 16">
            <a:extLst>
              <a:ext uri="{FF2B5EF4-FFF2-40B4-BE49-F238E27FC236}">
                <a16:creationId xmlns:a16="http://schemas.microsoft.com/office/drawing/2014/main" id="{FEC42B49-D073-3D49-7321-30D9F979E33F}"/>
              </a:ext>
            </a:extLst>
          </p:cNvPr>
          <p:cNvSpPr txBox="1"/>
          <p:nvPr/>
        </p:nvSpPr>
        <p:spPr>
          <a:xfrm>
            <a:off x="6723724" y="1783533"/>
            <a:ext cx="146386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User 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 ผู้ใช้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ประโยชน์จากผลผลิต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ของงานวิจัย งานวิจัยที่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เกิดผลลัพธ์ ที่สำคัญต้อง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มีผู้ใช้ประโยชน์ (</a:t>
            </a:r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User)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มีการยอมรับ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Adoption) 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หรือการ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นำไปใช้ในหลายระดับ</a:t>
            </a:r>
          </a:p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เช่น</a:t>
            </a:r>
          </a:p>
        </p:txBody>
      </p:sp>
      <p:sp>
        <p:nvSpPr>
          <p:cNvPr id="18" name="กล่องข้อความ 17">
            <a:extLst>
              <a:ext uri="{FF2B5EF4-FFF2-40B4-BE49-F238E27FC236}">
                <a16:creationId xmlns:a16="http://schemas.microsoft.com/office/drawing/2014/main" id="{F7AD339B-311A-8B6F-8B6D-4D5FE189CDDF}"/>
              </a:ext>
            </a:extLst>
          </p:cNvPr>
          <p:cNvSpPr txBox="1"/>
          <p:nvPr/>
        </p:nvSpPr>
        <p:spPr>
          <a:xfrm>
            <a:off x="7141193" y="4268318"/>
            <a:ext cx="636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1* </a:t>
            </a:r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User</a:t>
            </a:r>
          </a:p>
        </p:txBody>
      </p:sp>
      <p:sp>
        <p:nvSpPr>
          <p:cNvPr id="19" name="กล่องข้อความ 18">
            <a:extLst>
              <a:ext uri="{FF2B5EF4-FFF2-40B4-BE49-F238E27FC236}">
                <a16:creationId xmlns:a16="http://schemas.microsoft.com/office/drawing/2014/main" id="{2550F6BB-B899-82AB-D7B9-C15D02B34BF5}"/>
              </a:ext>
            </a:extLst>
          </p:cNvPr>
          <p:cNvSpPr txBox="1"/>
          <p:nvPr/>
        </p:nvSpPr>
        <p:spPr>
          <a:xfrm>
            <a:off x="7089096" y="4667730"/>
            <a:ext cx="740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2nd User</a:t>
            </a:r>
          </a:p>
        </p:txBody>
      </p:sp>
      <p:sp>
        <p:nvSpPr>
          <p:cNvPr id="20" name="กล่องข้อความ 19">
            <a:extLst>
              <a:ext uri="{FF2B5EF4-FFF2-40B4-BE49-F238E27FC236}">
                <a16:creationId xmlns:a16="http://schemas.microsoft.com/office/drawing/2014/main" id="{4AA9BD8D-C440-89A8-9E4D-E3AF558300E8}"/>
              </a:ext>
            </a:extLst>
          </p:cNvPr>
          <p:cNvSpPr txBox="1"/>
          <p:nvPr/>
        </p:nvSpPr>
        <p:spPr>
          <a:xfrm>
            <a:off x="7060241" y="5067142"/>
            <a:ext cx="7986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Final User</a:t>
            </a:r>
            <a:endParaRPr lang="th-TH" sz="1600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5" name="กล่องข้อความ 24">
            <a:extLst>
              <a:ext uri="{FF2B5EF4-FFF2-40B4-BE49-F238E27FC236}">
                <a16:creationId xmlns:a16="http://schemas.microsoft.com/office/drawing/2014/main" id="{B24938C7-5FF4-9E64-D287-A09377478FD9}"/>
              </a:ext>
            </a:extLst>
          </p:cNvPr>
          <p:cNvSpPr txBox="1"/>
          <p:nvPr/>
        </p:nvSpPr>
        <p:spPr>
          <a:xfrm>
            <a:off x="206277" y="1156519"/>
            <a:ext cx="1656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ปัจจัยนำเข้า (</a:t>
            </a:r>
            <a:r>
              <a:rPr lang="en-US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Input</a:t>
            </a:r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</a:p>
        </p:txBody>
      </p:sp>
      <p:sp>
        <p:nvSpPr>
          <p:cNvPr id="26" name="กล่องข้อความ 25">
            <a:extLst>
              <a:ext uri="{FF2B5EF4-FFF2-40B4-BE49-F238E27FC236}">
                <a16:creationId xmlns:a16="http://schemas.microsoft.com/office/drawing/2014/main" id="{90BEC2CB-53EB-9641-ABB8-EBC8CA9017D1}"/>
              </a:ext>
            </a:extLst>
          </p:cNvPr>
          <p:cNvSpPr txBox="1"/>
          <p:nvPr/>
        </p:nvSpPr>
        <p:spPr>
          <a:xfrm>
            <a:off x="2419969" y="1156519"/>
            <a:ext cx="18437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กระบวนการ (</a:t>
            </a:r>
            <a:r>
              <a:rPr lang="en-US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Process</a:t>
            </a:r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</a:p>
        </p:txBody>
      </p:sp>
      <p:sp>
        <p:nvSpPr>
          <p:cNvPr id="27" name="กล่องข้อความ 26">
            <a:extLst>
              <a:ext uri="{FF2B5EF4-FFF2-40B4-BE49-F238E27FC236}">
                <a16:creationId xmlns:a16="http://schemas.microsoft.com/office/drawing/2014/main" id="{3439AF7C-83A8-881F-39A2-11182890F048}"/>
              </a:ext>
            </a:extLst>
          </p:cNvPr>
          <p:cNvSpPr txBox="1"/>
          <p:nvPr/>
        </p:nvSpPr>
        <p:spPr>
          <a:xfrm>
            <a:off x="7452458" y="1149307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ผลลัพธ์ (</a:t>
            </a:r>
            <a:r>
              <a:rPr lang="en-US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Outcome</a:t>
            </a:r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</a:p>
        </p:txBody>
      </p:sp>
      <p:sp>
        <p:nvSpPr>
          <p:cNvPr id="28" name="กล่องข้อความ 27">
            <a:extLst>
              <a:ext uri="{FF2B5EF4-FFF2-40B4-BE49-F238E27FC236}">
                <a16:creationId xmlns:a16="http://schemas.microsoft.com/office/drawing/2014/main" id="{34CB2F37-BCF8-DC94-8446-0805CE3041F2}"/>
              </a:ext>
            </a:extLst>
          </p:cNvPr>
          <p:cNvSpPr txBox="1"/>
          <p:nvPr/>
        </p:nvSpPr>
        <p:spPr>
          <a:xfrm>
            <a:off x="4794896" y="1150988"/>
            <a:ext cx="1478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ผลผลิต (</a:t>
            </a:r>
            <a:r>
              <a:rPr lang="en-US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Output</a:t>
            </a:r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</a:p>
        </p:txBody>
      </p:sp>
      <p:sp>
        <p:nvSpPr>
          <p:cNvPr id="29" name="กล่องข้อความ 28">
            <a:extLst>
              <a:ext uri="{FF2B5EF4-FFF2-40B4-BE49-F238E27FC236}">
                <a16:creationId xmlns:a16="http://schemas.microsoft.com/office/drawing/2014/main" id="{63DD50B0-77EC-A5A0-6C37-663B6602A931}"/>
              </a:ext>
            </a:extLst>
          </p:cNvPr>
          <p:cNvSpPr txBox="1"/>
          <p:nvPr/>
        </p:nvSpPr>
        <p:spPr>
          <a:xfrm>
            <a:off x="10231836" y="1161803"/>
            <a:ext cx="16401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ผลกระทบ (</a:t>
            </a:r>
            <a:r>
              <a:rPr lang="en-US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Impact</a:t>
            </a:r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</a:p>
        </p:txBody>
      </p:sp>
      <p:pic>
        <p:nvPicPr>
          <p:cNvPr id="31" name="รูปภาพ 30">
            <a:extLst>
              <a:ext uri="{FF2B5EF4-FFF2-40B4-BE49-F238E27FC236}">
                <a16:creationId xmlns:a16="http://schemas.microsoft.com/office/drawing/2014/main" id="{4CF15EDE-CE00-8AD8-F7B8-AD89FAAEF4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68" y="0"/>
            <a:ext cx="936445" cy="936445"/>
          </a:xfrm>
          <a:prstGeom prst="rect">
            <a:avLst/>
          </a:prstGeom>
        </p:spPr>
      </p:pic>
      <p:sp>
        <p:nvSpPr>
          <p:cNvPr id="32" name="กล่องข้อความ 31">
            <a:extLst>
              <a:ext uri="{FF2B5EF4-FFF2-40B4-BE49-F238E27FC236}">
                <a16:creationId xmlns:a16="http://schemas.microsoft.com/office/drawing/2014/main" id="{4EA6EF01-F8CE-F6F8-32A8-EC43537681C8}"/>
              </a:ext>
            </a:extLst>
          </p:cNvPr>
          <p:cNvSpPr txBox="1"/>
          <p:nvPr/>
        </p:nvSpPr>
        <p:spPr>
          <a:xfrm>
            <a:off x="6406401" y="244289"/>
            <a:ext cx="3825435" cy="64633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Outcome </a:t>
            </a:r>
            <a:r>
              <a:rPr lang="th-TH" sz="12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 ผลลัพธ์ : ผลลัพธ์ คือ ผลจากการนำผลผลิตจากงานวิชัยไปใช้ประโยชน์โดย</a:t>
            </a:r>
          </a:p>
          <a:p>
            <a:r>
              <a:rPr lang="th-TH" sz="12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กลุ่มเป้าหมาย (</a:t>
            </a:r>
            <a:r>
              <a:rPr lang="en-US" sz="12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User) </a:t>
            </a:r>
            <a:r>
              <a:rPr lang="th-TH" sz="12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ทำให้มีการเปลี่ยนแปลง (</a:t>
            </a:r>
            <a:r>
              <a:rPr lang="en-US" sz="12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Change</a:t>
            </a:r>
            <a:r>
              <a:rPr lang="th-TH" sz="12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พฤติกรรม การยอมรับด้านความรู้</a:t>
            </a:r>
          </a:p>
          <a:p>
            <a:r>
              <a:rPr lang="th-TH" sz="12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ทัศนคติ และทักษะ</a:t>
            </a:r>
          </a:p>
        </p:txBody>
      </p:sp>
      <p:cxnSp>
        <p:nvCxnSpPr>
          <p:cNvPr id="35" name="ตัวเชื่อมต่อตรง 34">
            <a:extLst>
              <a:ext uri="{FF2B5EF4-FFF2-40B4-BE49-F238E27FC236}">
                <a16:creationId xmlns:a16="http://schemas.microsoft.com/office/drawing/2014/main" id="{207F358F-EE0F-3272-2B7D-ADCBAE358452}"/>
              </a:ext>
            </a:extLst>
          </p:cNvPr>
          <p:cNvCxnSpPr>
            <a:cxnSpLocks/>
          </p:cNvCxnSpPr>
          <p:nvPr/>
        </p:nvCxnSpPr>
        <p:spPr>
          <a:xfrm>
            <a:off x="262238" y="3181630"/>
            <a:ext cx="168174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กล่องข้อความ 39">
            <a:extLst>
              <a:ext uri="{FF2B5EF4-FFF2-40B4-BE49-F238E27FC236}">
                <a16:creationId xmlns:a16="http://schemas.microsoft.com/office/drawing/2014/main" id="{05C594DC-864F-C4F1-F4B8-644C99C9C2C7}"/>
              </a:ext>
            </a:extLst>
          </p:cNvPr>
          <p:cNvSpPr txBox="1"/>
          <p:nvPr/>
        </p:nvSpPr>
        <p:spPr>
          <a:xfrm>
            <a:off x="4542267" y="1783533"/>
            <a:ext cx="22206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Output 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 ผลผลิต : ผลที่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เกิดขึ้นสิ่งแรกและชัดเจนที่สุดจาก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โครงการวิจัย โดยตอบ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วัตถุประสงค์การศึกษาที่ตั้งไว้ เช่น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สายพันธุ์พืชชนิดใหม่ ตำรับยา/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อาหาร นวัตกรรม/เทคโนโลยี</a:t>
            </a:r>
          </a:p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แนวทาง/นโยบายเพื่อการจัดการ</a:t>
            </a:r>
          </a:p>
          <a:p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Capacity building 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</a:t>
            </a:r>
          </a:p>
          <a:p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Copyrights 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เป็นต้น</a:t>
            </a:r>
          </a:p>
        </p:txBody>
      </p:sp>
      <p:sp>
        <p:nvSpPr>
          <p:cNvPr id="51" name="กล่องข้อความ 50">
            <a:extLst>
              <a:ext uri="{FF2B5EF4-FFF2-40B4-BE49-F238E27FC236}">
                <a16:creationId xmlns:a16="http://schemas.microsoft.com/office/drawing/2014/main" id="{890B3108-1440-E4EB-BEA2-A427492A5116}"/>
              </a:ext>
            </a:extLst>
          </p:cNvPr>
          <p:cNvSpPr txBox="1"/>
          <p:nvPr/>
        </p:nvSpPr>
        <p:spPr>
          <a:xfrm>
            <a:off x="146483" y="5933195"/>
            <a:ext cx="10435791" cy="5847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กำหนดช่วงเวลาของงานวิจัยตั้งแต่เริ่มต้นจนถึงช่วงเวลาที่คาดว่าจะเกิดผลกระทบ (กรณี </a:t>
            </a:r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Ex-ante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หรือ ถึงช่วงเวลาที่พิจารณาศึกษาผลกระทบที่เกิดขึ้นจริงหลังจากโครงการเสร็จสิ้น (</a:t>
            </a:r>
            <a:r>
              <a:rPr lang="en-US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Ex-post</a:t>
            </a:r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</a:p>
          <a:p>
            <a:endParaRPr lang="th-TH" sz="1600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2" name="กล่องข้อความ 51">
            <a:extLst>
              <a:ext uri="{FF2B5EF4-FFF2-40B4-BE49-F238E27FC236}">
                <a16:creationId xmlns:a16="http://schemas.microsoft.com/office/drawing/2014/main" id="{5388739A-8CFD-63A2-27D1-756C6A00ED42}"/>
              </a:ext>
            </a:extLst>
          </p:cNvPr>
          <p:cNvSpPr txBox="1"/>
          <p:nvPr/>
        </p:nvSpPr>
        <p:spPr>
          <a:xfrm>
            <a:off x="10499167" y="154441"/>
            <a:ext cx="1592748" cy="40011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Impact pathway</a:t>
            </a:r>
            <a:endParaRPr lang="th-TH" sz="2000" b="1" dirty="0">
              <a:solidFill>
                <a:schemeClr val="accent6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3" name="กล่องข้อความ 52">
            <a:extLst>
              <a:ext uri="{FF2B5EF4-FFF2-40B4-BE49-F238E27FC236}">
                <a16:creationId xmlns:a16="http://schemas.microsoft.com/office/drawing/2014/main" id="{8FA153CF-E461-89B9-F493-A793C6D69133}"/>
              </a:ext>
            </a:extLst>
          </p:cNvPr>
          <p:cNvSpPr txBox="1"/>
          <p:nvPr/>
        </p:nvSpPr>
        <p:spPr>
          <a:xfrm>
            <a:off x="1960164" y="193450"/>
            <a:ext cx="2325916" cy="33855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th-TH" sz="160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ชื่อโครงการวิจัย......................................</a:t>
            </a:r>
          </a:p>
        </p:txBody>
      </p:sp>
      <p:sp>
        <p:nvSpPr>
          <p:cNvPr id="54" name="กล่องข้อความ 53">
            <a:extLst>
              <a:ext uri="{FF2B5EF4-FFF2-40B4-BE49-F238E27FC236}">
                <a16:creationId xmlns:a16="http://schemas.microsoft.com/office/drawing/2014/main" id="{80B6D2AA-D3C3-F707-009D-9D20934BE836}"/>
              </a:ext>
            </a:extLst>
          </p:cNvPr>
          <p:cNvSpPr txBox="1"/>
          <p:nvPr/>
        </p:nvSpPr>
        <p:spPr>
          <a:xfrm>
            <a:off x="1314664" y="19180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</a:t>
            </a:r>
          </a:p>
        </p:txBody>
      </p:sp>
      <p:sp>
        <p:nvSpPr>
          <p:cNvPr id="55" name="กล่องข้อความ 54">
            <a:extLst>
              <a:ext uri="{FF2B5EF4-FFF2-40B4-BE49-F238E27FC236}">
                <a16:creationId xmlns:a16="http://schemas.microsoft.com/office/drawing/2014/main" id="{B2C199EB-08DD-5510-E392-36FE3FEB7BBD}"/>
              </a:ext>
            </a:extLst>
          </p:cNvPr>
          <p:cNvSpPr txBox="1"/>
          <p:nvPr/>
        </p:nvSpPr>
        <p:spPr>
          <a:xfrm>
            <a:off x="182473" y="6209605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25</a:t>
            </a:r>
            <a:r>
              <a:rPr lang="en-US" sz="1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xx</a:t>
            </a:r>
            <a:endParaRPr lang="th-TH" sz="1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6" name="กล่องข้อความ 55">
            <a:extLst>
              <a:ext uri="{FF2B5EF4-FFF2-40B4-BE49-F238E27FC236}">
                <a16:creationId xmlns:a16="http://schemas.microsoft.com/office/drawing/2014/main" id="{C86F077C-E2EF-9F88-67F0-9B93F71212B1}"/>
              </a:ext>
            </a:extLst>
          </p:cNvPr>
          <p:cNvSpPr txBox="1"/>
          <p:nvPr/>
        </p:nvSpPr>
        <p:spPr>
          <a:xfrm>
            <a:off x="3762981" y="6209605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25</a:t>
            </a:r>
            <a:r>
              <a:rPr lang="en-US" sz="1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xx</a:t>
            </a:r>
            <a:endParaRPr lang="th-TH" sz="1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7" name="กล่องข้อความ 56">
            <a:extLst>
              <a:ext uri="{FF2B5EF4-FFF2-40B4-BE49-F238E27FC236}">
                <a16:creationId xmlns:a16="http://schemas.microsoft.com/office/drawing/2014/main" id="{1C3AD590-DA96-6445-8157-6FB832D90BDB}"/>
              </a:ext>
            </a:extLst>
          </p:cNvPr>
          <p:cNvSpPr txBox="1"/>
          <p:nvPr/>
        </p:nvSpPr>
        <p:spPr>
          <a:xfrm>
            <a:off x="4575137" y="6163313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25</a:t>
            </a:r>
            <a:r>
              <a:rPr lang="en-US" sz="1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xx</a:t>
            </a:r>
            <a:endParaRPr lang="th-TH" sz="1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8" name="กล่องข้อความ 57">
            <a:extLst>
              <a:ext uri="{FF2B5EF4-FFF2-40B4-BE49-F238E27FC236}">
                <a16:creationId xmlns:a16="http://schemas.microsoft.com/office/drawing/2014/main" id="{F1607F1C-9293-78A1-AF89-48BEFDFB5748}"/>
              </a:ext>
            </a:extLst>
          </p:cNvPr>
          <p:cNvSpPr txBox="1"/>
          <p:nvPr/>
        </p:nvSpPr>
        <p:spPr>
          <a:xfrm>
            <a:off x="6456112" y="6209605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25</a:t>
            </a:r>
            <a:r>
              <a:rPr lang="en-US" sz="1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xx</a:t>
            </a:r>
            <a:endParaRPr lang="th-TH" sz="1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9" name="กล่องข้อความ 58">
            <a:extLst>
              <a:ext uri="{FF2B5EF4-FFF2-40B4-BE49-F238E27FC236}">
                <a16:creationId xmlns:a16="http://schemas.microsoft.com/office/drawing/2014/main" id="{E49A4569-77B0-289C-1758-7B71FA476AFA}"/>
              </a:ext>
            </a:extLst>
          </p:cNvPr>
          <p:cNvSpPr txBox="1"/>
          <p:nvPr/>
        </p:nvSpPr>
        <p:spPr>
          <a:xfrm>
            <a:off x="9952170" y="6224887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25</a:t>
            </a:r>
            <a:r>
              <a:rPr lang="en-US" sz="1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xx</a:t>
            </a:r>
            <a:endParaRPr lang="th-TH" sz="1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72960537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403</Words>
  <Application>Microsoft Office PowerPoint</Application>
  <PresentationFormat>แบบจอกว้าง</PresentationFormat>
  <Paragraphs>79</Paragraphs>
  <Slides>1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4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 SarabunPSK</vt:lpstr>
      <vt:lpstr>ธีมของ Office</vt:lpstr>
      <vt:lpstr>งานนำเสนอ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User</dc:creator>
  <cp:lastModifiedBy>User</cp:lastModifiedBy>
  <cp:revision>1</cp:revision>
  <dcterms:created xsi:type="dcterms:W3CDTF">2022-08-16T08:18:00Z</dcterms:created>
  <dcterms:modified xsi:type="dcterms:W3CDTF">2022-08-16T08:18:06Z</dcterms:modified>
</cp:coreProperties>
</file>